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2" r:id="rId1"/>
  </p:sldMasterIdLst>
  <p:sldIdLst>
    <p:sldId id="256" r:id="rId2"/>
    <p:sldId id="270" r:id="rId3"/>
    <p:sldId id="257" r:id="rId4"/>
    <p:sldId id="266" r:id="rId5"/>
    <p:sldId id="269" r:id="rId6"/>
    <p:sldId id="258" r:id="rId7"/>
    <p:sldId id="259" r:id="rId8"/>
    <p:sldId id="261" r:id="rId9"/>
    <p:sldId id="267" r:id="rId10"/>
    <p:sldId id="264" r:id="rId11"/>
    <p:sldId id="273" r:id="rId12"/>
    <p:sldId id="265" r:id="rId13"/>
    <p:sldId id="262" r:id="rId14"/>
    <p:sldId id="272" r:id="rId15"/>
    <p:sldId id="268" r:id="rId16"/>
    <p:sldId id="263" r:id="rId17"/>
    <p:sldId id="271"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C9E21-DE9C-4AC3-988F-6C61BC01F3AE}">
          <p14:sldIdLst>
            <p14:sldId id="256"/>
            <p14:sldId id="270"/>
            <p14:sldId id="257"/>
            <p14:sldId id="266"/>
            <p14:sldId id="269"/>
            <p14:sldId id="258"/>
            <p14:sldId id="259"/>
            <p14:sldId id="261"/>
            <p14:sldId id="267"/>
            <p14:sldId id="264"/>
            <p14:sldId id="273"/>
            <p14:sldId id="265"/>
            <p14:sldId id="262"/>
            <p14:sldId id="272"/>
            <p14:sldId id="268"/>
            <p14:sldId id="263"/>
            <p14:sldId id="271"/>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96376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54A400-CBB6-4D64-AA6D-C2CF34998DF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350597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28177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5509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69814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81204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05891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61242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24843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5704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241936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54A400-CBB6-4D64-AA6D-C2CF34998DF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6393281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54A400-CBB6-4D64-AA6D-C2CF34998DFE}"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8783389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33909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127274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E54A400-CBB6-4D64-AA6D-C2CF34998DFE}" type="datetimeFigureOut">
              <a:rPr lang="en-US" smtClean="0"/>
              <a:t>1/30/2023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42245971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54A400-CBB6-4D64-AA6D-C2CF34998DF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57F77-66BD-4072-8D6E-404751A6A748}" type="slidenum">
              <a:rPr lang="en-US" smtClean="0"/>
              <a:t>‹#›</a:t>
            </a:fld>
            <a:endParaRPr lang="en-US"/>
          </a:p>
        </p:txBody>
      </p:sp>
    </p:spTree>
    <p:extLst>
      <p:ext uri="{BB962C8B-B14F-4D97-AF65-F5344CB8AC3E}">
        <p14:creationId xmlns:p14="http://schemas.microsoft.com/office/powerpoint/2010/main" val="244895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54A400-CBB6-4D64-AA6D-C2CF34998DFE}" type="datetimeFigureOut">
              <a:rPr lang="en-US" smtClean="0"/>
              <a:t>1/30/2023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357F77-66BD-4072-8D6E-404751A6A748}" type="slidenum">
              <a:rPr lang="en-US" smtClean="0"/>
              <a:t>‹#›</a:t>
            </a:fld>
            <a:endParaRPr lang="en-US"/>
          </a:p>
        </p:txBody>
      </p:sp>
    </p:spTree>
    <p:extLst>
      <p:ext uri="{BB962C8B-B14F-4D97-AF65-F5344CB8AC3E}">
        <p14:creationId xmlns:p14="http://schemas.microsoft.com/office/powerpoint/2010/main" val="4212582286"/>
      </p:ext>
    </p:extLst>
  </p:cSld>
  <p:clrMap bg1="dk1" tx1="lt1" bg2="dk2" tx2="lt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 id="21474844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cdatacenter.com/OESWizardStart.aspx" TargetMode="External"/><Relationship Id="rId2" Type="http://schemas.openxmlformats.org/officeDocument/2006/relationships/hyperlink" Target="https://grants.nih.gov/grants/guide/notice-files/NOT-OD-22-132.html" TargetMode="External"/><Relationship Id="rId1" Type="http://schemas.openxmlformats.org/officeDocument/2006/relationships/slideLayout" Target="../slideLayouts/slideLayout2.xml"/><Relationship Id="rId4" Type="http://schemas.openxmlformats.org/officeDocument/2006/relationships/hyperlink" Target="https://www.onetonline.org/link/summary/19-1042.0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alary.com/research/cost-of-living" TargetMode="External"/><Relationship Id="rId2" Type="http://schemas.openxmlformats.org/officeDocument/2006/relationships/hyperlink" Target="https://smartasset.com/taxes/paycheck-calculator#LD5ZC9oig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rs.gov/publications/p519#en_US_2021_publink1000222114" TargetMode="External"/><Relationship Id="rId2" Type="http://schemas.openxmlformats.org/officeDocument/2006/relationships/hyperlink" Target="https://www.irs.gov/individuals/international-taxpayers/nra-withholding" TargetMode="External"/><Relationship Id="rId1" Type="http://schemas.openxmlformats.org/officeDocument/2006/relationships/slideLayout" Target="../slideLayouts/slideLayout2.xml"/><Relationship Id="rId5" Type="http://schemas.openxmlformats.org/officeDocument/2006/relationships/hyperlink" Target="https://www.lsuhsc.edu/administration/academic/ois/help_with_taxes.aspx" TargetMode="External"/><Relationship Id="rId4" Type="http://schemas.openxmlformats.org/officeDocument/2006/relationships/hyperlink" Target="https://hs.sprintax.com/hubfs/getting-taxed-correctly-in-the-us.pdf?utm_campaign=Sprintax%20Welcome%20Pack%202022&amp;utm_source=sprintax-welcome-pack&amp;utm_medium=get-taxed-correctly-pdf&amp;hsLang=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scis.gov/i-9-central/form-i-9-acceptable-documents" TargetMode="External"/><Relationship Id="rId2" Type="http://schemas.openxmlformats.org/officeDocument/2006/relationships/hyperlink" Target="https://www.uscis.gov/i-9-central/complete-correct-form-i-9/completing-section-1-employee-information-and-attest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suhsc.edu/administration/academic/ois/h1b_employees.aspx" TargetMode="External"/><Relationship Id="rId2" Type="http://schemas.openxmlformats.org/officeDocument/2006/relationships/hyperlink" Target="https://www.lsuhsc.edu/administration/academic/ois/212(e)_waivers.aspx" TargetMode="External"/><Relationship Id="rId1" Type="http://schemas.openxmlformats.org/officeDocument/2006/relationships/slideLayout" Target="../slideLayouts/slideLayout2.xml"/><Relationship Id="rId4" Type="http://schemas.openxmlformats.org/officeDocument/2006/relationships/hyperlink" Target="https://www.lsuhsc.edu/administration/academic/ois/h1bextensionsbeyondsixyears.aspx"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lsuhsc.edu/administration/academic/ois/cap_gap_extension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suhsc.edu/administration/academic/ois/cpt.aspx"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suhsc.edu/administration/academic/ois/post_completion_opt.asp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eoc.gov/fact-sheet/federal-laws-prohibiting-job-discrimination-questions-and-answ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suhsc.edu/administration/academic/ois/opt_stem_extension.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I’m Graduating!</a:t>
            </a:r>
            <a:br>
              <a:rPr lang="en-US" b="1" dirty="0"/>
            </a:br>
            <a:r>
              <a:rPr lang="en-US" b="1" dirty="0"/>
              <a:t>Now, what?</a:t>
            </a:r>
          </a:p>
        </p:txBody>
      </p:sp>
      <p:sp>
        <p:nvSpPr>
          <p:cNvPr id="3" name="Subtitle 2"/>
          <p:cNvSpPr>
            <a:spLocks noGrp="1"/>
          </p:cNvSpPr>
          <p:nvPr>
            <p:ph type="subTitle" idx="1"/>
          </p:nvPr>
        </p:nvSpPr>
        <p:spPr/>
        <p:txBody>
          <a:bodyPr/>
          <a:lstStyle/>
          <a:p>
            <a:pPr algn="ctr"/>
            <a:r>
              <a:rPr lang="en-US" b="1" dirty="0"/>
              <a:t>(International services seminar spring 2023)</a:t>
            </a:r>
            <a:endParaRPr lang="en-US" dirty="0"/>
          </a:p>
        </p:txBody>
      </p:sp>
    </p:spTree>
    <p:extLst>
      <p:ext uri="{BB962C8B-B14F-4D97-AF65-F5344CB8AC3E}">
        <p14:creationId xmlns:p14="http://schemas.microsoft.com/office/powerpoint/2010/main" val="176768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b="1" dirty="0"/>
              <a:t>I got an offer!</a:t>
            </a:r>
            <a:br>
              <a:rPr lang="en-US" sz="4400" b="1" dirty="0"/>
            </a:br>
            <a:r>
              <a:rPr lang="en-US" sz="4400" b="1" dirty="0"/>
              <a:t>Is it a good one? </a:t>
            </a:r>
          </a:p>
        </p:txBody>
      </p:sp>
      <p:sp>
        <p:nvSpPr>
          <p:cNvPr id="5" name="Content Placeholder 4"/>
          <p:cNvSpPr>
            <a:spLocks noGrp="1"/>
          </p:cNvSpPr>
          <p:nvPr>
            <p:ph idx="1"/>
          </p:nvPr>
        </p:nvSpPr>
        <p:spPr>
          <a:xfrm>
            <a:off x="92279" y="2323750"/>
            <a:ext cx="12029813" cy="3924650"/>
          </a:xfrm>
        </p:spPr>
        <p:txBody>
          <a:bodyPr>
            <a:normAutofit fontScale="40000" lnSpcReduction="20000"/>
          </a:bodyPr>
          <a:lstStyle/>
          <a:p>
            <a:r>
              <a:rPr lang="en-US" sz="4200" dirty="0"/>
              <a:t>Just ANY employment won’t work…</a:t>
            </a:r>
          </a:p>
          <a:p>
            <a:pPr lvl="1"/>
            <a:r>
              <a:rPr lang="en-US" sz="4000" dirty="0"/>
              <a:t>The F-1 regulations require that employment while on OPT or STEM OPT be “directly related to your major area of study” and “commensurate with your degree level.”</a:t>
            </a:r>
          </a:p>
          <a:p>
            <a:pPr lvl="2"/>
            <a:r>
              <a:rPr lang="en-US" sz="4000" dirty="0"/>
              <a:t>Does this mean if my degree is in Biostatistics that my title must be Biostatistician? NO. The title/department that houses the position does NOT have to match the degree.</a:t>
            </a:r>
          </a:p>
          <a:p>
            <a:pPr lvl="2"/>
            <a:r>
              <a:rPr lang="en-US" sz="4000" dirty="0"/>
              <a:t>Could my basic science PhD be directly related to a clinical position? Certainly…the basic research side that develops treatment and the clinical patient care side that delivers it are not unrelated. There are plenty of MD/PhD programs…they are considered very related can be integrated.</a:t>
            </a:r>
          </a:p>
          <a:p>
            <a:pPr lvl="2"/>
            <a:r>
              <a:rPr lang="en-US" sz="4000" dirty="0"/>
              <a:t>If it is not clear from the job title that the work is related to your degree, we recommend that you get a signed letter from your hiring official, supervisor, or manager explaining how your degree is related to the work performed.</a:t>
            </a:r>
          </a:p>
          <a:p>
            <a:pPr lvl="3"/>
            <a:r>
              <a:rPr lang="en-US" sz="4000" dirty="0"/>
              <a:t>Will this issue ever come up? It is fairly unlikely, but good to be prepared to defend your employment as appropriate </a:t>
            </a:r>
            <a:r>
              <a:rPr lang="en-US" sz="4000" i="1" dirty="0"/>
              <a:t>in writing</a:t>
            </a:r>
            <a:r>
              <a:rPr lang="en-US" sz="4000" dirty="0"/>
              <a:t>. </a:t>
            </a:r>
          </a:p>
          <a:p>
            <a:pPr lvl="1"/>
            <a:r>
              <a:rPr lang="en-US" sz="4000" dirty="0"/>
              <a:t>Please note that during the initial OPT period (12 months), you are NOT required to be paid. During STEM OPT (24 months) you ARE required to be a paid employee. </a:t>
            </a:r>
          </a:p>
          <a:p>
            <a:pPr marL="0" indent="0">
              <a:buNone/>
            </a:pPr>
            <a:endParaRPr lang="en-US" dirty="0"/>
          </a:p>
          <a:p>
            <a:pPr marL="914400" lvl="2" indent="0">
              <a:buNone/>
            </a:pPr>
            <a:endParaRPr lang="en-US" dirty="0"/>
          </a:p>
        </p:txBody>
      </p:sp>
    </p:spTree>
    <p:extLst>
      <p:ext uri="{BB962C8B-B14F-4D97-AF65-F5344CB8AC3E}">
        <p14:creationId xmlns:p14="http://schemas.microsoft.com/office/powerpoint/2010/main" val="387223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50D1-E511-AD72-08E4-3B91808DEA62}"/>
              </a:ext>
            </a:extLst>
          </p:cNvPr>
          <p:cNvSpPr>
            <a:spLocks noGrp="1"/>
          </p:cNvSpPr>
          <p:nvPr>
            <p:ph type="title"/>
          </p:nvPr>
        </p:nvSpPr>
        <p:spPr/>
        <p:txBody>
          <a:bodyPr/>
          <a:lstStyle/>
          <a:p>
            <a:pPr algn="ctr"/>
            <a:r>
              <a:rPr lang="en-US" sz="4400" b="1" dirty="0"/>
              <a:t>I got an offer!</a:t>
            </a:r>
            <a:br>
              <a:rPr lang="en-US" sz="4400" b="1" dirty="0"/>
            </a:br>
            <a:r>
              <a:rPr lang="en-US" sz="4400" b="1" dirty="0"/>
              <a:t>Is it a good one? </a:t>
            </a:r>
            <a:endParaRPr lang="en-US" sz="4400" dirty="0"/>
          </a:p>
        </p:txBody>
      </p:sp>
      <p:sp>
        <p:nvSpPr>
          <p:cNvPr id="3" name="Content Placeholder 2">
            <a:extLst>
              <a:ext uri="{FF2B5EF4-FFF2-40B4-BE49-F238E27FC236}">
                <a16:creationId xmlns:a16="http://schemas.microsoft.com/office/drawing/2014/main" id="{D04B023E-438D-CD18-8751-A5E60EA91BA6}"/>
              </a:ext>
            </a:extLst>
          </p:cNvPr>
          <p:cNvSpPr>
            <a:spLocks noGrp="1"/>
          </p:cNvSpPr>
          <p:nvPr>
            <p:ph idx="1"/>
          </p:nvPr>
        </p:nvSpPr>
        <p:spPr>
          <a:xfrm>
            <a:off x="251670" y="2052918"/>
            <a:ext cx="11518084" cy="4540829"/>
          </a:xfrm>
        </p:spPr>
        <p:txBody>
          <a:bodyPr>
            <a:normAutofit fontScale="25000" lnSpcReduction="20000"/>
          </a:bodyPr>
          <a:lstStyle/>
          <a:p>
            <a:r>
              <a:rPr lang="en-US" sz="6200" dirty="0"/>
              <a:t>How do I figure out if the pay offered is fair?</a:t>
            </a:r>
          </a:p>
          <a:p>
            <a:pPr lvl="1"/>
            <a:r>
              <a:rPr lang="en-US" sz="6200" dirty="0"/>
              <a:t>Some states (14) and cities (5) require a salary range to be listed in any advertisement. If a range is listed, you can see where your offer is within that range. </a:t>
            </a:r>
          </a:p>
          <a:p>
            <a:pPr lvl="2"/>
            <a:r>
              <a:rPr lang="en-US" sz="6200" dirty="0"/>
              <a:t>If you are a new graduate and meet only the minimum requirements, your offer will likely be closer to the lower end of the range. </a:t>
            </a:r>
          </a:p>
          <a:p>
            <a:pPr lvl="2"/>
            <a:r>
              <a:rPr lang="en-US" sz="6200" dirty="0"/>
              <a:t>However, if you are overqualified for the position (it requires a bachelor’s degree, and you have a master’s), then your offer should be closer to the middle or top of the range.</a:t>
            </a:r>
          </a:p>
          <a:p>
            <a:pPr lvl="1"/>
            <a:r>
              <a:rPr lang="en-US" sz="6200" dirty="0"/>
              <a:t>What if they don’t provide a salary range? </a:t>
            </a:r>
          </a:p>
          <a:p>
            <a:pPr lvl="2"/>
            <a:r>
              <a:rPr lang="en-US" sz="6200" dirty="0"/>
              <a:t>Some good guidance for postdocs is the NIH </a:t>
            </a:r>
            <a:r>
              <a:rPr lang="en-US" sz="6200" dirty="0">
                <a:hlinkClick r:id="rId2"/>
              </a:rPr>
              <a:t>scale</a:t>
            </a:r>
            <a:r>
              <a:rPr lang="en-US" sz="6200" dirty="0"/>
              <a:t>. </a:t>
            </a:r>
          </a:p>
          <a:p>
            <a:pPr lvl="2"/>
            <a:r>
              <a:rPr lang="en-US" sz="6200" dirty="0"/>
              <a:t>The U.S. Department of Labor breaks down wage information by geographic area and occupation in the </a:t>
            </a:r>
            <a:r>
              <a:rPr lang="en-US" sz="6200" dirty="0">
                <a:hlinkClick r:id="rId3"/>
              </a:rPr>
              <a:t>FLC Data Center</a:t>
            </a:r>
            <a:r>
              <a:rPr lang="en-US" sz="6200" dirty="0"/>
              <a:t> (shows both annual and hourly rates).</a:t>
            </a:r>
          </a:p>
          <a:p>
            <a:pPr lvl="3"/>
            <a:r>
              <a:rPr lang="en-US" sz="6200" dirty="0"/>
              <a:t>There are different wages for Higher Education institutions vs. all industries. Pay attention to which set you are viewing!</a:t>
            </a:r>
          </a:p>
          <a:p>
            <a:pPr lvl="3"/>
            <a:r>
              <a:rPr lang="en-US" sz="6200" dirty="0"/>
              <a:t>Sometimes it is not obvious how to fit the job title into one of the listed occupations.</a:t>
            </a:r>
          </a:p>
          <a:p>
            <a:pPr lvl="4"/>
            <a:r>
              <a:rPr lang="en-US" sz="6200" dirty="0"/>
              <a:t>Example: Postdoctoral Researcher is not listed, </a:t>
            </a:r>
            <a:r>
              <a:rPr lang="en-US" sz="6200" dirty="0">
                <a:hlinkClick r:id="rId4"/>
              </a:rPr>
              <a:t>19-1042 Medical Scientists, Except Epidemiologists</a:t>
            </a:r>
            <a:r>
              <a:rPr lang="en-US" sz="6200" dirty="0"/>
              <a:t> is the code we use at LSUSHC. </a:t>
            </a:r>
          </a:p>
          <a:p>
            <a:endParaRPr lang="en-US" dirty="0"/>
          </a:p>
        </p:txBody>
      </p:sp>
    </p:spTree>
    <p:extLst>
      <p:ext uri="{BB962C8B-B14F-4D97-AF65-F5344CB8AC3E}">
        <p14:creationId xmlns:p14="http://schemas.microsoft.com/office/powerpoint/2010/main" val="228447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I got an offer!</a:t>
            </a:r>
            <a:br>
              <a:rPr lang="en-US" sz="4400" b="1" dirty="0"/>
            </a:br>
            <a:r>
              <a:rPr lang="en-US" sz="4400" b="1" dirty="0"/>
              <a:t>Can I live on that? </a:t>
            </a:r>
          </a:p>
        </p:txBody>
      </p:sp>
      <p:sp>
        <p:nvSpPr>
          <p:cNvPr id="3" name="Content Placeholder 2"/>
          <p:cNvSpPr>
            <a:spLocks noGrp="1"/>
          </p:cNvSpPr>
          <p:nvPr>
            <p:ph idx="1"/>
          </p:nvPr>
        </p:nvSpPr>
        <p:spPr>
          <a:xfrm>
            <a:off x="276837" y="1971413"/>
            <a:ext cx="11409027" cy="4630723"/>
          </a:xfrm>
        </p:spPr>
        <p:txBody>
          <a:bodyPr>
            <a:normAutofit fontScale="47500" lnSpcReduction="20000"/>
          </a:bodyPr>
          <a:lstStyle/>
          <a:p>
            <a:endParaRPr lang="en-US" sz="3300" dirty="0"/>
          </a:p>
          <a:p>
            <a:r>
              <a:rPr lang="en-US" sz="3300" dirty="0"/>
              <a:t>How do I figure out if I can support myself with the pay offered? </a:t>
            </a:r>
          </a:p>
          <a:p>
            <a:pPr lvl="1"/>
            <a:r>
              <a:rPr lang="en-US" sz="3300" dirty="0"/>
              <a:t>Keep in mind that the pay offered in your letter or contract is NOT the amount you will end up receiving in your paycheck. That offer is pre-tax, and does not include deductions for benefits you may choose, like health insurance and retirement.</a:t>
            </a:r>
          </a:p>
          <a:p>
            <a:pPr lvl="2"/>
            <a:r>
              <a:rPr lang="en-US" sz="3300" dirty="0"/>
              <a:t>smartasset.com can help in calculating your actual take home pay </a:t>
            </a:r>
            <a:r>
              <a:rPr lang="en-US" sz="3300" dirty="0">
                <a:hlinkClick r:id="rId2"/>
              </a:rPr>
              <a:t>here</a:t>
            </a:r>
            <a:r>
              <a:rPr lang="en-US" sz="3300" dirty="0"/>
              <a:t>.</a:t>
            </a:r>
          </a:p>
          <a:p>
            <a:pPr lvl="3"/>
            <a:r>
              <a:rPr lang="en-US" sz="3300" dirty="0"/>
              <a:t>This only accounts for </a:t>
            </a:r>
            <a:r>
              <a:rPr lang="en-US" sz="3300" i="1" dirty="0"/>
              <a:t>tax</a:t>
            </a:r>
            <a:r>
              <a:rPr lang="en-US" sz="3300" dirty="0"/>
              <a:t> deductions, so keep that in mind. </a:t>
            </a:r>
          </a:p>
          <a:p>
            <a:pPr lvl="1"/>
            <a:r>
              <a:rPr lang="en-US" sz="3300" dirty="0"/>
              <a:t>Living costs vary by location…</a:t>
            </a:r>
          </a:p>
          <a:p>
            <a:pPr lvl="2"/>
            <a:r>
              <a:rPr lang="en-US" sz="3300" dirty="0"/>
              <a:t>Salary.com has a great tool for this! </a:t>
            </a:r>
            <a:r>
              <a:rPr lang="en-US" sz="3300" dirty="0">
                <a:hlinkClick r:id="rId3"/>
              </a:rPr>
              <a:t>Cost of Living Calculator | Salary.com</a:t>
            </a:r>
            <a:endParaRPr lang="en-US" sz="3300" dirty="0"/>
          </a:p>
          <a:p>
            <a:pPr lvl="2"/>
            <a:r>
              <a:rPr lang="en-US" sz="3300" dirty="0"/>
              <a:t>Is fully remote or hybrid work permitted? </a:t>
            </a:r>
          </a:p>
          <a:p>
            <a:pPr lvl="3"/>
            <a:r>
              <a:rPr lang="en-US" sz="3300" dirty="0"/>
              <a:t>Can you live outside of a major metro area and work remotely, at least some days? </a:t>
            </a:r>
          </a:p>
          <a:p>
            <a:pPr lvl="4"/>
            <a:r>
              <a:rPr lang="en-US" sz="3300" dirty="0"/>
              <a:t>If you are only required to commute to a specific location two days per week, that may help save on costs.</a:t>
            </a:r>
          </a:p>
          <a:p>
            <a:pPr lvl="3"/>
            <a:r>
              <a:rPr lang="en-US" sz="3300" dirty="0"/>
              <a:t>Remote work is permitted while on OPT/STEM OPT. </a:t>
            </a:r>
          </a:p>
          <a:p>
            <a:pPr lvl="4"/>
            <a:r>
              <a:rPr lang="en-US" sz="3300" dirty="0"/>
              <a:t>We’ll make a note of any remote work in your SEVIS record, so make sure you report it.</a:t>
            </a:r>
          </a:p>
          <a:p>
            <a:pPr lvl="1"/>
            <a:endParaRPr lang="en-US" dirty="0"/>
          </a:p>
        </p:txBody>
      </p:sp>
    </p:spTree>
    <p:extLst>
      <p:ext uri="{BB962C8B-B14F-4D97-AF65-F5344CB8AC3E}">
        <p14:creationId xmlns:p14="http://schemas.microsoft.com/office/powerpoint/2010/main" val="385561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I accepted the job!</a:t>
            </a:r>
            <a:br>
              <a:rPr lang="en-US" sz="4400" b="1" dirty="0"/>
            </a:br>
            <a:r>
              <a:rPr lang="en-US" sz="4400" b="1" dirty="0"/>
              <a:t>All this paperwork…</a:t>
            </a:r>
          </a:p>
        </p:txBody>
      </p:sp>
      <p:sp>
        <p:nvSpPr>
          <p:cNvPr id="3" name="Content Placeholder 2"/>
          <p:cNvSpPr>
            <a:spLocks noGrp="1"/>
          </p:cNvSpPr>
          <p:nvPr>
            <p:ph idx="1"/>
          </p:nvPr>
        </p:nvSpPr>
        <p:spPr>
          <a:xfrm>
            <a:off x="184558" y="1971412"/>
            <a:ext cx="10788242" cy="4276987"/>
          </a:xfrm>
        </p:spPr>
        <p:txBody>
          <a:bodyPr>
            <a:noAutofit/>
          </a:bodyPr>
          <a:lstStyle/>
          <a:p>
            <a:r>
              <a:rPr lang="en-US" sz="1600" dirty="0"/>
              <a:t>Employers will send what feels like a mountain of paperwork (electronic) that must be completed before you may begin working. It can be overwhelming…</a:t>
            </a:r>
          </a:p>
          <a:p>
            <a:pPr lvl="1"/>
            <a:r>
              <a:rPr lang="en-US" sz="1600" dirty="0"/>
              <a:t>Tax paperwork</a:t>
            </a:r>
          </a:p>
          <a:p>
            <a:pPr lvl="2"/>
            <a:r>
              <a:rPr lang="en-US" dirty="0"/>
              <a:t>Employers will ask you to complete a W-4 (federal tax withholding) and a state tax withholding form. There is some information on this available </a:t>
            </a:r>
            <a:r>
              <a:rPr lang="en-US" dirty="0">
                <a:hlinkClick r:id="rId2"/>
              </a:rPr>
              <a:t>here</a:t>
            </a:r>
            <a:r>
              <a:rPr lang="en-US" dirty="0"/>
              <a:t>. </a:t>
            </a:r>
          </a:p>
          <a:p>
            <a:pPr lvl="2"/>
            <a:r>
              <a:rPr lang="en-US" dirty="0"/>
              <a:t>If you are a graduating F-1, and starting your initial OPT period, you are </a:t>
            </a:r>
            <a:r>
              <a:rPr lang="en-US" i="1" dirty="0"/>
              <a:t>likely</a:t>
            </a:r>
            <a:r>
              <a:rPr lang="en-US" dirty="0"/>
              <a:t> still a non-resident </a:t>
            </a:r>
            <a:r>
              <a:rPr lang="en-US" i="1" dirty="0"/>
              <a:t>for tax purposes. </a:t>
            </a:r>
            <a:r>
              <a:rPr lang="en-US" dirty="0"/>
              <a:t>You can find some information on how to figure that out </a:t>
            </a:r>
            <a:r>
              <a:rPr lang="en-US" i="1" dirty="0"/>
              <a:t>and examples</a:t>
            </a:r>
            <a:r>
              <a:rPr lang="en-US" dirty="0"/>
              <a:t> </a:t>
            </a:r>
            <a:r>
              <a:rPr lang="en-US" dirty="0">
                <a:hlinkClick r:id="rId3"/>
              </a:rPr>
              <a:t>here</a:t>
            </a:r>
            <a:r>
              <a:rPr lang="en-US" dirty="0"/>
              <a:t>. </a:t>
            </a:r>
          </a:p>
          <a:p>
            <a:pPr lvl="2"/>
            <a:r>
              <a:rPr lang="en-US" dirty="0"/>
              <a:t>Your employer most likely will NOT have someone who can help with this determination or  can assist in completing the required forms.</a:t>
            </a:r>
          </a:p>
          <a:p>
            <a:pPr lvl="2"/>
            <a:r>
              <a:rPr lang="en-US" dirty="0"/>
              <a:t>Companies like </a:t>
            </a:r>
            <a:r>
              <a:rPr lang="en-US" dirty="0" err="1">
                <a:hlinkClick r:id="rId4"/>
              </a:rPr>
              <a:t>Sprintax</a:t>
            </a:r>
            <a:r>
              <a:rPr lang="en-US" dirty="0"/>
              <a:t> can also assist with these forms, but will charge a fee. (Starts at $20, it’s probably worth it!)</a:t>
            </a:r>
          </a:p>
          <a:p>
            <a:pPr lvl="3"/>
            <a:r>
              <a:rPr lang="en-US" sz="1600" dirty="0"/>
              <a:t>They also assist with tax returns. Fees start at around $50! We have a link for this on our website page about </a:t>
            </a:r>
            <a:r>
              <a:rPr lang="en-US" sz="1600" dirty="0">
                <a:hlinkClick r:id="rId5"/>
              </a:rPr>
              <a:t>U.S. Tax Basics</a:t>
            </a:r>
            <a:r>
              <a:rPr lang="en-US" sz="1600" dirty="0"/>
              <a:t>. </a:t>
            </a:r>
          </a:p>
        </p:txBody>
      </p:sp>
    </p:spTree>
    <p:extLst>
      <p:ext uri="{BB962C8B-B14F-4D97-AF65-F5344CB8AC3E}">
        <p14:creationId xmlns:p14="http://schemas.microsoft.com/office/powerpoint/2010/main" val="185965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1" dirty="0"/>
              <a:t>I accepted the job!</a:t>
            </a:r>
            <a:br>
              <a:rPr lang="en-US" sz="4400" b="1" dirty="0"/>
            </a:br>
            <a:r>
              <a:rPr lang="en-US" sz="4400" b="1" dirty="0"/>
              <a:t>All this paperwork… (cont’d)</a:t>
            </a:r>
          </a:p>
        </p:txBody>
      </p:sp>
      <p:sp>
        <p:nvSpPr>
          <p:cNvPr id="6" name="Content Placeholder 5"/>
          <p:cNvSpPr>
            <a:spLocks noGrp="1"/>
          </p:cNvSpPr>
          <p:nvPr>
            <p:ph idx="1"/>
          </p:nvPr>
        </p:nvSpPr>
        <p:spPr>
          <a:xfrm>
            <a:off x="176169" y="1963023"/>
            <a:ext cx="11635529" cy="4379587"/>
          </a:xfrm>
        </p:spPr>
        <p:txBody>
          <a:bodyPr>
            <a:normAutofit/>
          </a:bodyPr>
          <a:lstStyle/>
          <a:p>
            <a:pPr lvl="1"/>
            <a:r>
              <a:rPr lang="en-US" dirty="0"/>
              <a:t>I-9 completion</a:t>
            </a:r>
          </a:p>
          <a:p>
            <a:pPr lvl="2"/>
            <a:r>
              <a:rPr lang="en-US" sz="1800" dirty="0"/>
              <a:t>This form is required for ALL employees. </a:t>
            </a:r>
          </a:p>
          <a:p>
            <a:pPr lvl="3"/>
            <a:r>
              <a:rPr lang="en-US" sz="1800" dirty="0"/>
              <a:t>The official I-9 Central website tells you how to complete the employee part of the form (</a:t>
            </a:r>
            <a:r>
              <a:rPr lang="en-US" sz="1800" dirty="0">
                <a:hlinkClick r:id="rId2"/>
              </a:rPr>
              <a:t>Section 1, Page 1</a:t>
            </a:r>
            <a:r>
              <a:rPr lang="en-US" sz="1800" dirty="0"/>
              <a:t>). </a:t>
            </a:r>
          </a:p>
          <a:p>
            <a:pPr lvl="3"/>
            <a:r>
              <a:rPr lang="en-US" sz="1800" dirty="0"/>
              <a:t>If you are in F-1 status during OPT, you are “An alien authorized to work” (Box 4) and the expiration date for your work authorization is the end date on the FRONT of your EAD card. </a:t>
            </a:r>
          </a:p>
          <a:p>
            <a:pPr lvl="2"/>
            <a:r>
              <a:rPr lang="en-US" sz="1800" dirty="0"/>
              <a:t>An I-766 EAD card received after approval of an OPT application is an acceptable </a:t>
            </a:r>
            <a:r>
              <a:rPr lang="en-US" sz="1800" dirty="0">
                <a:hlinkClick r:id="rId3"/>
              </a:rPr>
              <a:t>List A</a:t>
            </a:r>
            <a:r>
              <a:rPr lang="en-US" sz="1800" dirty="0"/>
              <a:t> document on its own (it shows both your identity and work authorization information). No other documentation is needed for I-9 completion. The original document should be presented in person for I-9 completion. </a:t>
            </a:r>
          </a:p>
          <a:p>
            <a:pPr lvl="3"/>
            <a:r>
              <a:rPr lang="en-US" sz="1800" dirty="0"/>
              <a:t>Your employer may make a copy of the document to keep with your I-9. The original should be returned to you. It should NOT be kept by the employer. </a:t>
            </a:r>
          </a:p>
        </p:txBody>
      </p:sp>
    </p:spTree>
    <p:extLst>
      <p:ext uri="{BB962C8B-B14F-4D97-AF65-F5344CB8AC3E}">
        <p14:creationId xmlns:p14="http://schemas.microsoft.com/office/powerpoint/2010/main" val="176806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My OPT/STEM OPT is running out!</a:t>
            </a:r>
            <a:br>
              <a:rPr lang="en-US" sz="4400" b="1" dirty="0"/>
            </a:br>
            <a:r>
              <a:rPr lang="en-US" sz="4400" b="1" dirty="0"/>
              <a:t>What options do I have?</a:t>
            </a:r>
          </a:p>
        </p:txBody>
      </p:sp>
      <p:sp>
        <p:nvSpPr>
          <p:cNvPr id="3" name="Content Placeholder 2"/>
          <p:cNvSpPr>
            <a:spLocks noGrp="1"/>
          </p:cNvSpPr>
          <p:nvPr>
            <p:ph idx="1"/>
          </p:nvPr>
        </p:nvSpPr>
        <p:spPr>
          <a:xfrm>
            <a:off x="125836" y="1853248"/>
            <a:ext cx="11912366" cy="4816000"/>
          </a:xfrm>
        </p:spPr>
        <p:txBody>
          <a:bodyPr>
            <a:noAutofit/>
          </a:bodyPr>
          <a:lstStyle/>
          <a:p>
            <a:r>
              <a:rPr lang="en-US" sz="1600" dirty="0"/>
              <a:t>The most commonly used status for work authorization following the expiration of F-1 OPT or STEM OPT status is an employer sponsored H1B. </a:t>
            </a:r>
          </a:p>
          <a:p>
            <a:pPr lvl="1"/>
            <a:r>
              <a:rPr lang="en-US" sz="1600" dirty="0"/>
              <a:t>There are other potential employer sponsored options available, such as J-1 and possibly TN, if you </a:t>
            </a:r>
            <a:r>
              <a:rPr lang="en-US" sz="1600" i="1" dirty="0"/>
              <a:t>and the position</a:t>
            </a:r>
            <a:r>
              <a:rPr lang="en-US" sz="1600" dirty="0"/>
              <a:t> qualify. </a:t>
            </a:r>
          </a:p>
          <a:p>
            <a:pPr lvl="2"/>
            <a:r>
              <a:rPr lang="en-US" dirty="0"/>
              <a:t>J-1 status </a:t>
            </a:r>
            <a:r>
              <a:rPr lang="en-US" b="1" dirty="0"/>
              <a:t>sometimes</a:t>
            </a:r>
            <a:r>
              <a:rPr lang="en-US" dirty="0"/>
              <a:t> has certain restrictions on future immigration benefits, which may not make it the most preferable option.</a:t>
            </a:r>
          </a:p>
          <a:p>
            <a:pPr lvl="3"/>
            <a:r>
              <a:rPr lang="en-US" sz="1600" dirty="0"/>
              <a:t>See more on that here: </a:t>
            </a:r>
            <a:r>
              <a:rPr lang="en-US" sz="1600" dirty="0">
                <a:hlinkClick r:id="rId2"/>
              </a:rPr>
              <a:t>212(e) (lsuhsc.edu)</a:t>
            </a:r>
            <a:endParaRPr lang="en-US" sz="1600" dirty="0"/>
          </a:p>
          <a:p>
            <a:r>
              <a:rPr lang="en-US" sz="1600" dirty="0">
                <a:hlinkClick r:id="rId3"/>
              </a:rPr>
              <a:t>H1B criteria</a:t>
            </a:r>
            <a:r>
              <a:rPr lang="en-US" sz="1600" dirty="0"/>
              <a:t>: </a:t>
            </a:r>
          </a:p>
          <a:p>
            <a:pPr lvl="1"/>
            <a:r>
              <a:rPr lang="en-US" sz="1600" dirty="0"/>
              <a:t>The </a:t>
            </a:r>
            <a:r>
              <a:rPr lang="en-US" sz="1600" i="1" dirty="0"/>
              <a:t>position</a:t>
            </a:r>
            <a:r>
              <a:rPr lang="en-US" sz="1600" dirty="0"/>
              <a:t> must be </a:t>
            </a:r>
            <a:r>
              <a:rPr lang="en-US" sz="1600" i="1" dirty="0"/>
              <a:t>paid</a:t>
            </a:r>
            <a:r>
              <a:rPr lang="en-US" sz="1600" dirty="0"/>
              <a:t> employment and require </a:t>
            </a:r>
            <a:r>
              <a:rPr lang="en-US" sz="1600" i="1" dirty="0"/>
              <a:t>at least</a:t>
            </a:r>
            <a:r>
              <a:rPr lang="en-US" sz="1600" dirty="0"/>
              <a:t> a bachelor’s degree </a:t>
            </a:r>
            <a:r>
              <a:rPr lang="en-US" sz="1600" i="1" dirty="0"/>
              <a:t>in a specialized field of study</a:t>
            </a:r>
            <a:r>
              <a:rPr lang="en-US" sz="1600" dirty="0"/>
              <a:t>.</a:t>
            </a:r>
          </a:p>
          <a:p>
            <a:pPr lvl="2"/>
            <a:r>
              <a:rPr lang="en-US" dirty="0"/>
              <a:t>Just because you (the potential beneficiary) have a Master’s degree or PhD does not mean this is a </a:t>
            </a:r>
            <a:r>
              <a:rPr lang="en-US" i="1" dirty="0"/>
              <a:t>requirement for the position. </a:t>
            </a:r>
            <a:r>
              <a:rPr lang="en-US" dirty="0"/>
              <a:t>Your credentials may exceed the position’s requirements. </a:t>
            </a:r>
          </a:p>
          <a:p>
            <a:pPr lvl="1"/>
            <a:r>
              <a:rPr lang="en-US" sz="1600" dirty="0"/>
              <a:t>The H1B </a:t>
            </a:r>
            <a:r>
              <a:rPr lang="en-US" sz="1600" i="1" dirty="0"/>
              <a:t>beneficiary</a:t>
            </a:r>
            <a:r>
              <a:rPr lang="en-US" sz="1600" dirty="0"/>
              <a:t> must be eligible for H1B status based on their immigration history.</a:t>
            </a:r>
          </a:p>
          <a:p>
            <a:pPr lvl="1"/>
            <a:r>
              <a:rPr lang="en-US" sz="1600" dirty="0"/>
              <a:t>H1B status is limited to a total duration of six calendar years.</a:t>
            </a:r>
          </a:p>
          <a:p>
            <a:pPr lvl="2"/>
            <a:r>
              <a:rPr lang="en-US" dirty="0">
                <a:hlinkClick r:id="rId4"/>
              </a:rPr>
              <a:t>Additional time</a:t>
            </a:r>
            <a:r>
              <a:rPr lang="en-US" dirty="0"/>
              <a:t> may be available if in the Permanent Residency process.</a:t>
            </a:r>
          </a:p>
        </p:txBody>
      </p:sp>
    </p:spTree>
    <p:extLst>
      <p:ext uri="{BB962C8B-B14F-4D97-AF65-F5344CB8AC3E}">
        <p14:creationId xmlns:p14="http://schemas.microsoft.com/office/powerpoint/2010/main" val="126302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130" y="192947"/>
            <a:ext cx="9404723" cy="1367405"/>
          </a:xfrm>
        </p:spPr>
        <p:txBody>
          <a:bodyPr/>
          <a:lstStyle/>
          <a:p>
            <a:pPr algn="ctr"/>
            <a:r>
              <a:rPr lang="en-US" sz="4400" b="1" dirty="0"/>
              <a:t>My OPT/STEM OPT is running out!</a:t>
            </a:r>
            <a:br>
              <a:rPr lang="en-US" sz="4400" b="1" dirty="0"/>
            </a:br>
            <a:r>
              <a:rPr lang="en-US" sz="4400" b="1" dirty="0"/>
              <a:t>What should I do and when? </a:t>
            </a:r>
            <a:endParaRPr lang="en-US" sz="4400" dirty="0"/>
          </a:p>
        </p:txBody>
      </p:sp>
      <p:sp>
        <p:nvSpPr>
          <p:cNvPr id="6" name="Content Placeholder 5"/>
          <p:cNvSpPr>
            <a:spLocks noGrp="1"/>
          </p:cNvSpPr>
          <p:nvPr>
            <p:ph idx="1"/>
          </p:nvPr>
        </p:nvSpPr>
        <p:spPr>
          <a:xfrm>
            <a:off x="243282" y="1677798"/>
            <a:ext cx="11660696" cy="5058562"/>
          </a:xfrm>
        </p:spPr>
        <p:txBody>
          <a:bodyPr>
            <a:noAutofit/>
          </a:bodyPr>
          <a:lstStyle/>
          <a:p>
            <a:r>
              <a:rPr lang="en-US" sz="1600" dirty="0"/>
              <a:t>It depends on what type of employer you have.</a:t>
            </a:r>
          </a:p>
          <a:p>
            <a:pPr lvl="1"/>
            <a:r>
              <a:rPr lang="en-US" sz="1600" dirty="0"/>
              <a:t>If your employer is in private industry, and is a for-profit enterprise (a capped employer), your employer must submit an H1B petition for you on a specific timeline (typically around April 1</a:t>
            </a:r>
            <a:r>
              <a:rPr lang="en-US" sz="1600" baseline="30000" dirty="0"/>
              <a:t>st</a:t>
            </a:r>
            <a:r>
              <a:rPr lang="en-US" sz="1600" dirty="0"/>
              <a:t> of each year) to ensure your application can be accepted by USCIS.</a:t>
            </a:r>
          </a:p>
          <a:p>
            <a:pPr lvl="2"/>
            <a:r>
              <a:rPr lang="en-US" dirty="0"/>
              <a:t>Electronic registration for the H1B lottery usually starts on or around March 1</a:t>
            </a:r>
            <a:r>
              <a:rPr lang="en-US" baseline="30000" dirty="0"/>
              <a:t>st</a:t>
            </a:r>
            <a:r>
              <a:rPr lang="en-US" dirty="0"/>
              <a:t>.</a:t>
            </a:r>
          </a:p>
          <a:p>
            <a:pPr lvl="2"/>
            <a:r>
              <a:rPr lang="en-US" dirty="0"/>
              <a:t>The start date for the H1B MUST be October 1</a:t>
            </a:r>
            <a:r>
              <a:rPr lang="en-US" baseline="30000" dirty="0"/>
              <a:t>st</a:t>
            </a:r>
            <a:r>
              <a:rPr lang="en-US" dirty="0"/>
              <a:t>.</a:t>
            </a:r>
          </a:p>
          <a:p>
            <a:pPr lvl="2"/>
            <a:r>
              <a:rPr lang="en-US" dirty="0"/>
              <a:t>You may be eligible for cap gap to allow you to continue working until October 1</a:t>
            </a:r>
            <a:r>
              <a:rPr lang="en-US" baseline="30000" dirty="0"/>
              <a:t>st</a:t>
            </a:r>
            <a:r>
              <a:rPr lang="en-US" dirty="0"/>
              <a:t>, even if your OPT/STEM OPT period ends before that date. More here: </a:t>
            </a:r>
            <a:r>
              <a:rPr lang="en-US" dirty="0">
                <a:hlinkClick r:id="rId2"/>
              </a:rPr>
              <a:t>Cap Gap Extensions (lsuhsc.edu)</a:t>
            </a:r>
            <a:endParaRPr lang="en-US" dirty="0"/>
          </a:p>
          <a:p>
            <a:pPr lvl="1"/>
            <a:r>
              <a:rPr lang="en-US" sz="1600" dirty="0"/>
              <a:t>If your employer is considered a cap-exempt entity (like most Universities, public hospitals, state and city governments, charitable entities), they can file an H1B for you at any time during the year.</a:t>
            </a:r>
          </a:p>
          <a:p>
            <a:pPr lvl="2"/>
            <a:r>
              <a:rPr lang="en-US" dirty="0"/>
              <a:t>The petition can be submitted UP TO six months in advance of the start date. </a:t>
            </a:r>
          </a:p>
          <a:p>
            <a:pPr lvl="3"/>
            <a:r>
              <a:rPr lang="en-US" sz="1600" dirty="0"/>
              <a:t>For example, if your OPT ends on May 15</a:t>
            </a:r>
            <a:r>
              <a:rPr lang="en-US" sz="1600" baseline="30000" dirty="0"/>
              <a:t>th</a:t>
            </a:r>
            <a:r>
              <a:rPr lang="en-US" sz="1600" dirty="0"/>
              <a:t>, your H1B petition would need to request a start date of May 16</a:t>
            </a:r>
            <a:r>
              <a:rPr lang="en-US" sz="1600" baseline="30000" dirty="0"/>
              <a:t>th</a:t>
            </a:r>
            <a:r>
              <a:rPr lang="en-US" sz="1600" dirty="0"/>
              <a:t> to avoid any gaps in work authorization. That means the petition can be submitted to USCIS no earlier than November 16</a:t>
            </a:r>
            <a:r>
              <a:rPr lang="en-US" sz="1600" baseline="30000" dirty="0"/>
              <a:t>th</a:t>
            </a:r>
            <a:r>
              <a:rPr lang="en-US" sz="1600" dirty="0"/>
              <a:t> of the previous year. </a:t>
            </a:r>
          </a:p>
        </p:txBody>
      </p:sp>
    </p:spTree>
    <p:extLst>
      <p:ext uri="{BB962C8B-B14F-4D97-AF65-F5344CB8AC3E}">
        <p14:creationId xmlns:p14="http://schemas.microsoft.com/office/powerpoint/2010/main" val="15285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91" y="452718"/>
            <a:ext cx="10603684" cy="1400530"/>
          </a:xfrm>
        </p:spPr>
        <p:txBody>
          <a:bodyPr/>
          <a:lstStyle/>
          <a:p>
            <a:pPr algn="ctr"/>
            <a:r>
              <a:rPr lang="en-US" sz="4400" b="1" dirty="0"/>
              <a:t>My OPT/STEM OPT is running out!</a:t>
            </a:r>
            <a:br>
              <a:rPr lang="en-US" sz="4400" b="1" dirty="0"/>
            </a:br>
            <a:r>
              <a:rPr lang="en-US" sz="4400" b="1" dirty="0"/>
              <a:t>What should I do and when? (cont’d)</a:t>
            </a:r>
            <a:br>
              <a:rPr lang="en-US" dirty="0"/>
            </a:br>
            <a:endParaRPr lang="en-US" dirty="0"/>
          </a:p>
        </p:txBody>
      </p:sp>
      <p:sp>
        <p:nvSpPr>
          <p:cNvPr id="3" name="Content Placeholder 2"/>
          <p:cNvSpPr>
            <a:spLocks noGrp="1"/>
          </p:cNvSpPr>
          <p:nvPr>
            <p:ph idx="1"/>
          </p:nvPr>
        </p:nvSpPr>
        <p:spPr>
          <a:xfrm>
            <a:off x="226503" y="1963024"/>
            <a:ext cx="11778143" cy="4658958"/>
          </a:xfrm>
        </p:spPr>
        <p:txBody>
          <a:bodyPr>
            <a:normAutofit fontScale="85000" lnSpcReduction="20000"/>
          </a:bodyPr>
          <a:lstStyle/>
          <a:p>
            <a:r>
              <a:rPr lang="en-US" sz="1700" dirty="0"/>
              <a:t>Start discussing your post-OPT/STEM OPT options with your employer EARLY. </a:t>
            </a:r>
          </a:p>
          <a:p>
            <a:pPr lvl="1"/>
            <a:r>
              <a:rPr lang="en-US" sz="1700" dirty="0"/>
              <a:t>For capped employers, we typically recommend starting to discuss transition to H1B status NO LATER than January of the year you would need them to file the H1B for you. They have to file by April 1</a:t>
            </a:r>
            <a:r>
              <a:rPr lang="en-US" sz="1700" baseline="30000" dirty="0"/>
              <a:t>st</a:t>
            </a:r>
            <a:r>
              <a:rPr lang="en-US" sz="1700" dirty="0"/>
              <a:t> or so, so that leaves only a 3 month window. </a:t>
            </a:r>
          </a:p>
          <a:p>
            <a:pPr lvl="2"/>
            <a:r>
              <a:rPr lang="en-US" sz="1700" dirty="0"/>
              <a:t>You can (and in most cases should) start this discussion earlier. If they are not able or willing to submit an H1B for you, you will need time to make decisions about what to do.</a:t>
            </a:r>
          </a:p>
          <a:p>
            <a:pPr lvl="3"/>
            <a:r>
              <a:rPr lang="en-US" sz="1700" dirty="0"/>
              <a:t>Locate another employer?</a:t>
            </a:r>
          </a:p>
          <a:p>
            <a:pPr lvl="3"/>
            <a:r>
              <a:rPr lang="en-US" sz="1700" dirty="0"/>
              <a:t>Leave the U.S.? </a:t>
            </a:r>
          </a:p>
          <a:p>
            <a:pPr lvl="2"/>
            <a:r>
              <a:rPr lang="en-US" sz="1700" dirty="0"/>
              <a:t>If you have a STEM OPT extension available and are at a capped employer, it may be advisable to attempt to convert to H1B status during your regular OPT period. That way, if your case is not accepted by USCIS in that year, you will have additional chances to apply during your STEM OPT period.</a:t>
            </a:r>
          </a:p>
          <a:p>
            <a:pPr lvl="3"/>
            <a:r>
              <a:rPr lang="en-US" sz="1500" dirty="0"/>
              <a:t>The down side that your six years of H1B time will start running immediately, if you are approved.</a:t>
            </a:r>
          </a:p>
          <a:p>
            <a:pPr lvl="3"/>
            <a:r>
              <a:rPr lang="en-US" sz="1500" dirty="0"/>
              <a:t>Yes, you can apply for BOTH a STEM OPT extension and an H1B. But, you will only have ONE status. It will be either F-1 or H1B.</a:t>
            </a:r>
          </a:p>
          <a:p>
            <a:pPr lvl="1"/>
            <a:r>
              <a:rPr lang="en-US" sz="1700" dirty="0"/>
              <a:t>For cap-exempt employers, we recommend discussing the transition to H1B status about 8 months before your OPT/STEM OPT period expires. This timeline </a:t>
            </a:r>
            <a:r>
              <a:rPr lang="en-US" sz="1700" i="1" dirty="0"/>
              <a:t>should </a:t>
            </a:r>
            <a:r>
              <a:rPr lang="en-US" sz="1700" dirty="0"/>
              <a:t>allow your H1B petition to be filed as close to the six month mark as possible, and</a:t>
            </a:r>
            <a:r>
              <a:rPr lang="en-US" sz="1700" i="1" dirty="0"/>
              <a:t> </a:t>
            </a:r>
            <a:r>
              <a:rPr lang="en-US" sz="1700" dirty="0"/>
              <a:t>may save your employer additional expedited processing fees than if the petition is filed later.</a:t>
            </a:r>
          </a:p>
          <a:p>
            <a:r>
              <a:rPr lang="en-US" sz="1700" dirty="0"/>
              <a:t>All H1B petitions that request a “Change of Status” within the U.S. must be APPROVED before work under H1B status may begin/continue. If your OPT/STEM OPT has expired, and your H1B petition is still pending, you CANNOT continue working until the H1B petition is approved. </a:t>
            </a:r>
          </a:p>
          <a:p>
            <a:pPr lvl="1"/>
            <a:endParaRPr lang="en-US" dirty="0"/>
          </a:p>
        </p:txBody>
      </p:sp>
    </p:spTree>
    <p:extLst>
      <p:ext uri="{BB962C8B-B14F-4D97-AF65-F5344CB8AC3E}">
        <p14:creationId xmlns:p14="http://schemas.microsoft.com/office/powerpoint/2010/main" val="257398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9091" y="321562"/>
            <a:ext cx="8804905" cy="633742"/>
          </a:xfrm>
        </p:spPr>
        <p:txBody>
          <a:bodyPr>
            <a:noAutofit/>
          </a:bodyPr>
          <a:lstStyle/>
          <a:p>
            <a:pPr algn="ctr"/>
            <a:r>
              <a:rPr lang="en-US" sz="4200" b="1" dirty="0"/>
              <a:t>Submitted Questions</a:t>
            </a:r>
          </a:p>
        </p:txBody>
      </p:sp>
      <p:sp>
        <p:nvSpPr>
          <p:cNvPr id="4" name="Text Placeholder 3"/>
          <p:cNvSpPr>
            <a:spLocks noGrp="1"/>
          </p:cNvSpPr>
          <p:nvPr>
            <p:ph type="body" sz="half" idx="2"/>
          </p:nvPr>
        </p:nvSpPr>
        <p:spPr>
          <a:xfrm>
            <a:off x="276837" y="1266738"/>
            <a:ext cx="10855354" cy="5169042"/>
          </a:xfrm>
        </p:spPr>
        <p:txBody>
          <a:bodyPr>
            <a:noAutofit/>
          </a:bodyPr>
          <a:lstStyle/>
          <a:p>
            <a:pPr marL="285750" indent="-285750">
              <a:buFont typeface="Wingdings" panose="05000000000000000000" pitchFamily="2" charset="2"/>
              <a:buChar char="Ø"/>
            </a:pPr>
            <a:r>
              <a:rPr lang="en-US" sz="2000" dirty="0"/>
              <a:t>Work allowances for F-1 students</a:t>
            </a:r>
          </a:p>
          <a:p>
            <a:pPr marL="742950" lvl="1" indent="-285750">
              <a:buFont typeface="Wingdings" panose="05000000000000000000" pitchFamily="2" charset="2"/>
              <a:buChar char="Ø"/>
            </a:pPr>
            <a:r>
              <a:rPr lang="en-US" sz="2000" dirty="0"/>
              <a:t>F-1 students are limited to 20 hours per week of </a:t>
            </a:r>
            <a:r>
              <a:rPr lang="en-US" sz="2000" i="1" dirty="0"/>
              <a:t>on campus employment </a:t>
            </a:r>
            <a:r>
              <a:rPr lang="en-US" sz="2000" dirty="0"/>
              <a:t>under the F-1 regulations (Graduate Assistant, student worker, etc.)</a:t>
            </a:r>
          </a:p>
          <a:p>
            <a:pPr marL="742950" lvl="1" indent="-285750">
              <a:buFont typeface="Wingdings" panose="05000000000000000000" pitchFamily="2" charset="2"/>
              <a:buChar char="Ø"/>
            </a:pPr>
            <a:r>
              <a:rPr lang="en-US" sz="2000" dirty="0"/>
              <a:t>F-1 students may receive </a:t>
            </a:r>
            <a:r>
              <a:rPr lang="en-US" sz="2000" i="1" dirty="0"/>
              <a:t>part time </a:t>
            </a:r>
            <a:r>
              <a:rPr lang="en-US" sz="2000" i="1" dirty="0">
                <a:hlinkClick r:id="rId3"/>
              </a:rPr>
              <a:t>CPT</a:t>
            </a:r>
            <a:r>
              <a:rPr lang="en-US" sz="2000" i="1" dirty="0"/>
              <a:t> </a:t>
            </a:r>
            <a:r>
              <a:rPr lang="en-US" sz="2000" dirty="0"/>
              <a:t>authorization (up to 20 hours per week) in addition to their on campus employment if they are completing degree requirements and receiving course credit through a paid internship or employment that is part time. </a:t>
            </a:r>
          </a:p>
          <a:p>
            <a:pPr marL="1200150" lvl="2" indent="-285750">
              <a:buFont typeface="Wingdings" panose="05000000000000000000" pitchFamily="2" charset="2"/>
              <a:buChar char="Ø"/>
            </a:pPr>
            <a:r>
              <a:rPr lang="en-US" sz="2000" dirty="0"/>
              <a:t> Must receive a CPT authorized I-20. </a:t>
            </a:r>
          </a:p>
          <a:p>
            <a:pPr marL="742950" lvl="1" indent="-285750">
              <a:buFont typeface="Wingdings" panose="05000000000000000000" pitchFamily="2" charset="2"/>
              <a:buChar char="Ø"/>
            </a:pPr>
            <a:r>
              <a:rPr lang="en-US" sz="2000" dirty="0"/>
              <a:t>F-1 students may receive authorization for </a:t>
            </a:r>
            <a:r>
              <a:rPr lang="en-US" sz="2000" i="1" dirty="0"/>
              <a:t>full time </a:t>
            </a:r>
            <a:r>
              <a:rPr lang="en-US" sz="2000" i="1" dirty="0">
                <a:hlinkClick r:id="rId3"/>
              </a:rPr>
              <a:t>CPT</a:t>
            </a:r>
            <a:r>
              <a:rPr lang="en-US" sz="2000" dirty="0"/>
              <a:t> (up to 40 hours per week) if completing degree requirements and receiving course credit through a paid internship or employment that is full time. </a:t>
            </a:r>
          </a:p>
          <a:p>
            <a:pPr marL="1200150" lvl="2" indent="-285750">
              <a:buFont typeface="Wingdings" panose="05000000000000000000" pitchFamily="2" charset="2"/>
              <a:buChar char="Ø"/>
            </a:pPr>
            <a:r>
              <a:rPr lang="en-US" sz="2000" dirty="0"/>
              <a:t>Students with </a:t>
            </a:r>
            <a:r>
              <a:rPr lang="en-US" sz="2000" i="1" dirty="0"/>
              <a:t>full time </a:t>
            </a:r>
            <a:r>
              <a:rPr lang="en-US" sz="2000" dirty="0"/>
              <a:t>CPT authorization may NOT </a:t>
            </a:r>
            <a:r>
              <a:rPr lang="en-US" sz="2000" i="1" dirty="0"/>
              <a:t>also</a:t>
            </a:r>
            <a:r>
              <a:rPr lang="en-US" sz="2000" dirty="0"/>
              <a:t> engage in on campus employment.</a:t>
            </a:r>
          </a:p>
        </p:txBody>
      </p:sp>
    </p:spTree>
    <p:extLst>
      <p:ext uri="{BB962C8B-B14F-4D97-AF65-F5344CB8AC3E}">
        <p14:creationId xmlns:p14="http://schemas.microsoft.com/office/powerpoint/2010/main" val="315780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International Services (ISO)</a:t>
            </a:r>
            <a:br>
              <a:rPr lang="en-US" dirty="0"/>
            </a:br>
            <a:endParaRPr lang="en-US" dirty="0"/>
          </a:p>
        </p:txBody>
      </p:sp>
      <p:sp>
        <p:nvSpPr>
          <p:cNvPr id="3" name="Content Placeholder 2"/>
          <p:cNvSpPr>
            <a:spLocks noGrp="1"/>
          </p:cNvSpPr>
          <p:nvPr>
            <p:ph idx="1"/>
          </p:nvPr>
        </p:nvSpPr>
        <p:spPr>
          <a:xfrm>
            <a:off x="1104293" y="1953165"/>
            <a:ext cx="8946541" cy="4195481"/>
          </a:xfrm>
        </p:spPr>
        <p:txBody>
          <a:bodyPr>
            <a:normAutofit/>
          </a:bodyPr>
          <a:lstStyle/>
          <a:p>
            <a:pPr marL="0" lvl="0" indent="0">
              <a:buNone/>
            </a:pPr>
            <a:r>
              <a:rPr lang="en-US" b="1" u="sng" dirty="0"/>
              <a:t>Introduction </a:t>
            </a:r>
          </a:p>
          <a:p>
            <a:pPr marL="0" lvl="0" indent="0">
              <a:buNone/>
            </a:pPr>
            <a:r>
              <a:rPr lang="en-US" dirty="0"/>
              <a:t>Remy Allen- Director (rall11@lsuhsc.edu)</a:t>
            </a:r>
          </a:p>
          <a:p>
            <a:pPr marL="0" lvl="0" indent="0">
              <a:buNone/>
            </a:pPr>
            <a:r>
              <a:rPr lang="en-US" dirty="0"/>
              <a:t>John Lorch- Administrator (jlorc1@lsuhsc.edu)</a:t>
            </a:r>
          </a:p>
          <a:p>
            <a:pPr lvl="0"/>
            <a:r>
              <a:rPr lang="en-US" dirty="0"/>
              <a:t>Open-door policy, but appointment highly preferred </a:t>
            </a:r>
          </a:p>
          <a:p>
            <a:pPr marL="0" lvl="0" indent="0">
              <a:buNone/>
            </a:pPr>
            <a:endParaRPr lang="en-US" dirty="0"/>
          </a:p>
          <a:p>
            <a:pPr lvl="0"/>
            <a:r>
              <a:rPr lang="en-US" dirty="0"/>
              <a:t>When scheduling an appointment, provide brief description of what you need from ISO (some things could be resolved via e-mail) </a:t>
            </a:r>
          </a:p>
          <a:p>
            <a:pPr marL="0" lvl="0" indent="0">
              <a:buNone/>
            </a:pPr>
            <a:endParaRPr lang="en-US" dirty="0"/>
          </a:p>
          <a:p>
            <a:pPr lvl="0"/>
            <a:r>
              <a:rPr lang="en-US" dirty="0"/>
              <a:t>Always send ISO-related e-mails to both Remy &amp; John, unless student considers e-mail to be extremely sensitive </a:t>
            </a:r>
          </a:p>
        </p:txBody>
      </p:sp>
    </p:spTree>
    <p:extLst>
      <p:ext uri="{BB962C8B-B14F-4D97-AF65-F5344CB8AC3E}">
        <p14:creationId xmlns:p14="http://schemas.microsoft.com/office/powerpoint/2010/main" val="157514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1" dirty="0"/>
              <a:t>When should I…</a:t>
            </a:r>
          </a:p>
        </p:txBody>
      </p:sp>
      <p:sp>
        <p:nvSpPr>
          <p:cNvPr id="6" name="Content Placeholder 5"/>
          <p:cNvSpPr>
            <a:spLocks noGrp="1"/>
          </p:cNvSpPr>
          <p:nvPr>
            <p:ph sz="half" idx="1"/>
          </p:nvPr>
        </p:nvSpPr>
        <p:spPr>
          <a:xfrm>
            <a:off x="1103312" y="1266739"/>
            <a:ext cx="9584262" cy="5226340"/>
          </a:xfrm>
        </p:spPr>
        <p:txBody>
          <a:bodyPr>
            <a:noAutofit/>
          </a:bodyPr>
          <a:lstStyle/>
          <a:p>
            <a:r>
              <a:rPr lang="en-US" dirty="0"/>
              <a:t>Start looking for a job and applying for positions?</a:t>
            </a:r>
          </a:p>
          <a:p>
            <a:pPr lvl="1"/>
            <a:r>
              <a:rPr lang="en-US" sz="1800" dirty="0"/>
              <a:t>In your final semester. At that point, you have a more predictable timeline to explain to employers. </a:t>
            </a:r>
          </a:p>
          <a:p>
            <a:pPr lvl="1"/>
            <a:r>
              <a:rPr lang="en-US" sz="1800" dirty="0"/>
              <a:t>The sooner you have a concrete job offer, the easier it will be to determine what dates you want to request for your OPT period, if you haven’t applied yet.</a:t>
            </a:r>
          </a:p>
          <a:p>
            <a:pPr lvl="2"/>
            <a:r>
              <a:rPr lang="en-US" sz="1600" dirty="0"/>
              <a:t>There is some flexibility (about 60 days) as to when your </a:t>
            </a:r>
            <a:r>
              <a:rPr lang="en-US" sz="1600" dirty="0">
                <a:hlinkClick r:id="rId2"/>
              </a:rPr>
              <a:t>OPT period </a:t>
            </a:r>
            <a:r>
              <a:rPr lang="en-US" sz="1600" dirty="0"/>
              <a:t>begins/ends.  </a:t>
            </a:r>
          </a:p>
          <a:p>
            <a:pPr lvl="2"/>
            <a:r>
              <a:rPr lang="en-US" sz="1600" dirty="0"/>
              <a:t>You are only permitted 90 days of unemployment once your OPT period has begun. Finding and beginning a job always takes longer than you think it will…</a:t>
            </a:r>
          </a:p>
          <a:p>
            <a:pPr lvl="3"/>
            <a:r>
              <a:rPr lang="en-US" sz="1600" dirty="0"/>
              <a:t>Applying as early as possible allows the maximum amount of time to find employment.</a:t>
            </a:r>
          </a:p>
          <a:p>
            <a:pPr lvl="4"/>
            <a:r>
              <a:rPr lang="en-US" sz="1600" dirty="0"/>
              <a:t>(90 days from graduation + 60 day grace period = 150 days)</a:t>
            </a:r>
          </a:p>
          <a:p>
            <a:r>
              <a:rPr lang="en-US" dirty="0"/>
              <a:t>Apply for post-completion OPT (work authorization)?</a:t>
            </a:r>
          </a:p>
          <a:p>
            <a:pPr lvl="1"/>
            <a:r>
              <a:rPr lang="en-US" sz="1800" dirty="0"/>
              <a:t>Applications can be sent in 90 days before I-20 end date. </a:t>
            </a:r>
          </a:p>
          <a:p>
            <a:pPr lvl="1"/>
            <a:r>
              <a:rPr lang="en-US" sz="1800" dirty="0"/>
              <a:t>ISO will send a reminder about 4 months in advance. </a:t>
            </a:r>
          </a:p>
        </p:txBody>
      </p:sp>
    </p:spTree>
    <p:extLst>
      <p:ext uri="{BB962C8B-B14F-4D97-AF65-F5344CB8AC3E}">
        <p14:creationId xmlns:p14="http://schemas.microsoft.com/office/powerpoint/2010/main" val="352113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How do I answer…</a:t>
            </a:r>
          </a:p>
        </p:txBody>
      </p:sp>
      <p:sp>
        <p:nvSpPr>
          <p:cNvPr id="3" name="Content Placeholder 2"/>
          <p:cNvSpPr>
            <a:spLocks noGrp="1"/>
          </p:cNvSpPr>
          <p:nvPr>
            <p:ph idx="1"/>
          </p:nvPr>
        </p:nvSpPr>
        <p:spPr>
          <a:xfrm>
            <a:off x="75501" y="1317072"/>
            <a:ext cx="11878811" cy="4931327"/>
          </a:xfrm>
        </p:spPr>
        <p:txBody>
          <a:bodyPr>
            <a:normAutofit/>
          </a:bodyPr>
          <a:lstStyle/>
          <a:p>
            <a:r>
              <a:rPr lang="en-US" sz="2200" dirty="0"/>
              <a:t>Questions about work authorization?</a:t>
            </a:r>
          </a:p>
          <a:p>
            <a:pPr lvl="1"/>
            <a:r>
              <a:rPr lang="en-US" sz="2200" dirty="0"/>
              <a:t>Employers CAN ask if you have full time U.S. work authorization</a:t>
            </a:r>
          </a:p>
          <a:p>
            <a:pPr lvl="2"/>
            <a:r>
              <a:rPr lang="en-US" sz="2200" dirty="0"/>
              <a:t>Often asked as part of application process/pre-interview screening</a:t>
            </a:r>
          </a:p>
          <a:p>
            <a:pPr lvl="2"/>
            <a:r>
              <a:rPr lang="en-US" sz="2200" dirty="0"/>
              <a:t>If applying prior to receiving your OPT EAD card, the answer is no.</a:t>
            </a:r>
          </a:p>
          <a:p>
            <a:pPr lvl="1"/>
            <a:r>
              <a:rPr lang="en-US" sz="2200" dirty="0"/>
              <a:t>If you answer no, a common follow up question is: “Do you currently require sponsorship for full time U.S. work authorization?”</a:t>
            </a:r>
          </a:p>
          <a:p>
            <a:pPr lvl="2"/>
            <a:r>
              <a:rPr lang="en-US" sz="2200" dirty="0"/>
              <a:t>If you have applied for OPT (which we expect to be approved), the answer is no.</a:t>
            </a:r>
          </a:p>
          <a:p>
            <a:pPr lvl="2"/>
            <a:r>
              <a:rPr lang="en-US" sz="2200" dirty="0"/>
              <a:t>You may not have an opportunity to explain that you are expecting to receive OPT authorization during a written application process, but you can do this later.</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4854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How do I answer…(cont’d)</a:t>
            </a:r>
          </a:p>
        </p:txBody>
      </p:sp>
      <p:sp>
        <p:nvSpPr>
          <p:cNvPr id="3" name="Content Placeholder 2"/>
          <p:cNvSpPr>
            <a:spLocks noGrp="1"/>
          </p:cNvSpPr>
          <p:nvPr>
            <p:ph idx="1"/>
          </p:nvPr>
        </p:nvSpPr>
        <p:spPr>
          <a:xfrm>
            <a:off x="360728" y="2223082"/>
            <a:ext cx="11635530" cy="4025317"/>
          </a:xfrm>
        </p:spPr>
        <p:txBody>
          <a:bodyPr>
            <a:normAutofit/>
          </a:bodyPr>
          <a:lstStyle/>
          <a:p>
            <a:r>
              <a:rPr lang="en-US" dirty="0"/>
              <a:t>If you answer that you do not need current sponsorship, another common follow up question is: “Will you require sponsorship for full time U.S. work authorization in the future?”</a:t>
            </a:r>
          </a:p>
          <a:p>
            <a:pPr marL="0" indent="0">
              <a:buNone/>
            </a:pPr>
            <a:endParaRPr lang="en-US" dirty="0"/>
          </a:p>
          <a:p>
            <a:pPr lvl="1"/>
            <a:r>
              <a:rPr lang="en-US" sz="2000" dirty="0"/>
              <a:t>You should answer yes to this. After your initial OPT (and STEM OPT) period have ended, you will no longer be able to provide your own work authorization through F-1 status. </a:t>
            </a:r>
          </a:p>
          <a:p>
            <a:pPr marL="457200" lvl="1" indent="0">
              <a:buNone/>
            </a:pPr>
            <a:endParaRPr lang="en-US" sz="2000" dirty="0"/>
          </a:p>
          <a:p>
            <a:pPr lvl="1"/>
            <a:r>
              <a:rPr lang="en-US" sz="2000" dirty="0"/>
              <a:t>Most likely, your employer will need to begin sponsoring your work authorization to allow you to continue working after OPT/STEM OPT. (J-1, H-1B, TN, etc.)</a:t>
            </a:r>
          </a:p>
        </p:txBody>
      </p:sp>
    </p:spTree>
    <p:extLst>
      <p:ext uri="{BB962C8B-B14F-4D97-AF65-F5344CB8AC3E}">
        <p14:creationId xmlns:p14="http://schemas.microsoft.com/office/powerpoint/2010/main" val="30197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1" dirty="0"/>
              <a:t>How do I answer… (cont’d)</a:t>
            </a:r>
          </a:p>
        </p:txBody>
      </p:sp>
      <p:sp>
        <p:nvSpPr>
          <p:cNvPr id="6" name="Content Placeholder 5"/>
          <p:cNvSpPr>
            <a:spLocks noGrp="1"/>
          </p:cNvSpPr>
          <p:nvPr>
            <p:ph idx="1"/>
          </p:nvPr>
        </p:nvSpPr>
        <p:spPr>
          <a:xfrm>
            <a:off x="444618" y="2013358"/>
            <a:ext cx="10855354" cy="4235042"/>
          </a:xfrm>
        </p:spPr>
        <p:txBody>
          <a:bodyPr>
            <a:normAutofit/>
          </a:bodyPr>
          <a:lstStyle/>
          <a:p>
            <a:r>
              <a:rPr lang="en-US" dirty="0"/>
              <a:t>Questions about my status?</a:t>
            </a:r>
          </a:p>
          <a:p>
            <a:pPr lvl="1"/>
            <a:r>
              <a:rPr lang="en-US" sz="2000" dirty="0"/>
              <a:t>It is not advisable for employers to ask questions about immigration/citizenship status during the application/interview process, but some will…</a:t>
            </a:r>
          </a:p>
          <a:p>
            <a:pPr lvl="2"/>
            <a:r>
              <a:rPr lang="en-US" sz="2000" dirty="0"/>
              <a:t>U.S. federal anti-discrimination laws will prevent many employers from asking applicants about their immigration status or national origin. </a:t>
            </a:r>
          </a:p>
          <a:p>
            <a:pPr lvl="3"/>
            <a:r>
              <a:rPr lang="en-US" sz="2000" dirty="0"/>
              <a:t>See more from EEOC here: </a:t>
            </a:r>
            <a:r>
              <a:rPr lang="en-US" sz="2000" dirty="0">
                <a:hlinkClick r:id="rId2"/>
              </a:rPr>
              <a:t>Federal Laws Prohibiting Job Discrimination Questions And Answers | U.S. Equal Employment Opportunity Commission (eeoc.gov)</a:t>
            </a:r>
            <a:endParaRPr lang="en-US" sz="2000" dirty="0"/>
          </a:p>
          <a:p>
            <a:pPr lvl="2"/>
            <a:r>
              <a:rPr lang="en-US" sz="2000" dirty="0"/>
              <a:t>Some employers are not aware that it is not advisable to ask this due to lack of training, etc. </a:t>
            </a:r>
          </a:p>
        </p:txBody>
      </p:sp>
    </p:spTree>
    <p:extLst>
      <p:ext uri="{BB962C8B-B14F-4D97-AF65-F5344CB8AC3E}">
        <p14:creationId xmlns:p14="http://schemas.microsoft.com/office/powerpoint/2010/main" val="409261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How do I answer… (cont’d)</a:t>
            </a:r>
          </a:p>
        </p:txBody>
      </p:sp>
      <p:sp>
        <p:nvSpPr>
          <p:cNvPr id="3" name="Content Placeholder 2"/>
          <p:cNvSpPr>
            <a:spLocks noGrp="1"/>
          </p:cNvSpPr>
          <p:nvPr>
            <p:ph idx="1"/>
          </p:nvPr>
        </p:nvSpPr>
        <p:spPr>
          <a:xfrm>
            <a:off x="218114" y="1350628"/>
            <a:ext cx="11568418" cy="5054654"/>
          </a:xfrm>
        </p:spPr>
        <p:txBody>
          <a:bodyPr>
            <a:noAutofit/>
          </a:bodyPr>
          <a:lstStyle/>
          <a:p>
            <a:r>
              <a:rPr lang="en-US" dirty="0"/>
              <a:t>Some employers ask these questions to get information they need for other reasons.</a:t>
            </a:r>
          </a:p>
          <a:p>
            <a:pPr lvl="1"/>
            <a:r>
              <a:rPr lang="en-US" sz="2000" dirty="0"/>
              <a:t>Some employers do not provide any immigration sponsorship for employees, as a matter of policy. </a:t>
            </a:r>
          </a:p>
          <a:p>
            <a:pPr lvl="2"/>
            <a:r>
              <a:rPr lang="en-US" sz="2000" dirty="0"/>
              <a:t>There are many reasons for this. It can be expensive and time consuming. Some companies do not want the obligations that come with providing work authorization sponsorship and/or cannot afford the cost and time required.</a:t>
            </a:r>
          </a:p>
          <a:p>
            <a:pPr lvl="1"/>
            <a:r>
              <a:rPr lang="en-US" sz="2000" dirty="0"/>
              <a:t>Some </a:t>
            </a:r>
            <a:r>
              <a:rPr lang="en-US" sz="2000" i="1" dirty="0"/>
              <a:t>positions</a:t>
            </a:r>
            <a:r>
              <a:rPr lang="en-US" sz="2000" dirty="0"/>
              <a:t> require that the person be a U.S. Citizen or Permanent Resident due to federal regulations and restrictions. (example: SEVP Designated School Officials)</a:t>
            </a:r>
          </a:p>
          <a:p>
            <a:pPr lvl="1"/>
            <a:r>
              <a:rPr lang="en-US" sz="2000" dirty="0"/>
              <a:t>Some items, data and technology are controlled, and access is only permitted for U.S. Citizens or Permanent Residents unless an export control license is obtained by the employer (not an easy process).</a:t>
            </a:r>
          </a:p>
          <a:p>
            <a:pPr lvl="1"/>
            <a:r>
              <a:rPr lang="en-US" sz="2000" dirty="0"/>
              <a:t>Some state/local laws require employers to obtain certain information about an applicant’s citizenship status, foreign affiliations, education and training, before offering them a job.</a:t>
            </a:r>
          </a:p>
        </p:txBody>
      </p:sp>
    </p:spTree>
    <p:extLst>
      <p:ext uri="{BB962C8B-B14F-4D97-AF65-F5344CB8AC3E}">
        <p14:creationId xmlns:p14="http://schemas.microsoft.com/office/powerpoint/2010/main" val="383087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5965"/>
          </a:xfrm>
        </p:spPr>
        <p:txBody>
          <a:bodyPr/>
          <a:lstStyle/>
          <a:p>
            <a:pPr algn="ctr"/>
            <a:r>
              <a:rPr lang="en-US" sz="4400" b="1" dirty="0"/>
              <a:t>How do I answer…(cont’d)</a:t>
            </a:r>
          </a:p>
        </p:txBody>
      </p:sp>
      <p:sp>
        <p:nvSpPr>
          <p:cNvPr id="3" name="Content Placeholder 2"/>
          <p:cNvSpPr>
            <a:spLocks noGrp="1"/>
          </p:cNvSpPr>
          <p:nvPr>
            <p:ph idx="1"/>
          </p:nvPr>
        </p:nvSpPr>
        <p:spPr>
          <a:xfrm>
            <a:off x="167780" y="1199626"/>
            <a:ext cx="11836866" cy="5419288"/>
          </a:xfrm>
        </p:spPr>
        <p:txBody>
          <a:bodyPr>
            <a:normAutofit fontScale="70000" lnSpcReduction="20000"/>
          </a:bodyPr>
          <a:lstStyle/>
          <a:p>
            <a:r>
              <a:rPr lang="en-US" sz="2600" dirty="0"/>
              <a:t>What are some options to address issues around work authorization and immigration status when applying for jobs? </a:t>
            </a:r>
          </a:p>
          <a:p>
            <a:pPr lvl="1"/>
            <a:r>
              <a:rPr lang="en-US" sz="2600" dirty="0"/>
              <a:t>Don’t mention it unless directly asked. If asked, always be truthful about your situation. </a:t>
            </a:r>
          </a:p>
          <a:p>
            <a:pPr lvl="2"/>
            <a:r>
              <a:rPr lang="en-US" sz="2600" dirty="0"/>
              <a:t>“I am currently in F-1 student status, and have applied/will apply for one year of work authorization requested to begin on [date]. I expect to receive my EAD card/submit my application in approximately [x] months.” </a:t>
            </a:r>
          </a:p>
          <a:p>
            <a:pPr lvl="2"/>
            <a:r>
              <a:rPr lang="en-US" sz="2600" dirty="0"/>
              <a:t>If STEM eligible (see here: </a:t>
            </a:r>
            <a:r>
              <a:rPr lang="en-US" sz="2600" dirty="0">
                <a:hlinkClick r:id="rId2"/>
              </a:rPr>
              <a:t>OPT STEM Extensions (lsuhsc.edu)</a:t>
            </a:r>
            <a:r>
              <a:rPr lang="en-US" sz="2600" dirty="0"/>
              <a:t>), can add  “My work authorization can be extended for an additional 2 years, if my employer participates in </a:t>
            </a:r>
            <a:r>
              <a:rPr lang="en-US" sz="2600" dirty="0" err="1"/>
              <a:t>E-verify</a:t>
            </a:r>
            <a:r>
              <a:rPr lang="en-US" sz="2600" dirty="0"/>
              <a:t>.”</a:t>
            </a:r>
          </a:p>
          <a:p>
            <a:pPr lvl="3"/>
            <a:r>
              <a:rPr lang="en-US" sz="2600" dirty="0"/>
              <a:t>This is a great time ask if the employer participates in </a:t>
            </a:r>
            <a:r>
              <a:rPr lang="en-US" sz="2600" dirty="0" err="1"/>
              <a:t>E-verify</a:t>
            </a:r>
            <a:r>
              <a:rPr lang="en-US" sz="2600" dirty="0"/>
              <a:t>. That answer might help determine if this employer is the best one for you.  If you can’t use your STEM extension there, perhaps another employer (where you can) is a better option. “Are you an </a:t>
            </a:r>
            <a:r>
              <a:rPr lang="en-US" sz="2600" dirty="0" err="1"/>
              <a:t>E-verify</a:t>
            </a:r>
            <a:r>
              <a:rPr lang="en-US" sz="2600" dirty="0"/>
              <a:t> employer?”</a:t>
            </a:r>
          </a:p>
          <a:p>
            <a:pPr lvl="1"/>
            <a:r>
              <a:rPr lang="en-US" sz="2600" dirty="0"/>
              <a:t>Put the information about your work authorization/status on your CV. </a:t>
            </a:r>
          </a:p>
          <a:p>
            <a:pPr lvl="2"/>
            <a:r>
              <a:rPr lang="en-US" sz="2600" dirty="0"/>
              <a:t>F-1 status, OPT application pending/Will apply for post-completion OPT</a:t>
            </a:r>
          </a:p>
          <a:p>
            <a:pPr lvl="3"/>
            <a:r>
              <a:rPr lang="en-US" sz="2600" dirty="0"/>
              <a:t>This could keep you from getting an interview if the employer is not willing to provide work authorization sponsorship.</a:t>
            </a:r>
          </a:p>
          <a:p>
            <a:pPr lvl="3"/>
            <a:r>
              <a:rPr lang="en-US" sz="2600" dirty="0"/>
              <a:t>It can also help by showing you are aware of your own circumstances, and are wiling to be transparent about that. It keeps everyone from “wasting time” if the situation is not workable on either side. </a:t>
            </a:r>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231998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8243"/>
          </a:xfrm>
        </p:spPr>
        <p:txBody>
          <a:bodyPr/>
          <a:lstStyle/>
          <a:p>
            <a:pPr algn="ctr"/>
            <a:r>
              <a:rPr lang="en-US" sz="4400" b="1" dirty="0"/>
              <a:t>How do I answer…(cont’d)</a:t>
            </a:r>
          </a:p>
        </p:txBody>
      </p:sp>
      <p:sp>
        <p:nvSpPr>
          <p:cNvPr id="3" name="Content Placeholder 2"/>
          <p:cNvSpPr>
            <a:spLocks noGrp="1"/>
          </p:cNvSpPr>
          <p:nvPr>
            <p:ph idx="1"/>
          </p:nvPr>
        </p:nvSpPr>
        <p:spPr>
          <a:xfrm>
            <a:off x="268448" y="1468073"/>
            <a:ext cx="11694253" cy="4780327"/>
          </a:xfrm>
        </p:spPr>
        <p:txBody>
          <a:bodyPr>
            <a:normAutofit/>
          </a:bodyPr>
          <a:lstStyle/>
          <a:p>
            <a:pPr lvl="1"/>
            <a:endParaRPr lang="en-US" dirty="0"/>
          </a:p>
          <a:p>
            <a:pPr lvl="1"/>
            <a:r>
              <a:rPr lang="en-US" sz="2000" dirty="0"/>
              <a:t>Work this information into the interview conversation. But, how…?</a:t>
            </a:r>
          </a:p>
          <a:p>
            <a:pPr lvl="2"/>
            <a:r>
              <a:rPr lang="en-US" sz="2000" dirty="0"/>
              <a:t>Most employers will have a start date in mind, or ask about when you would be available to start. That is a great opportunity to explain your situation…</a:t>
            </a:r>
          </a:p>
          <a:p>
            <a:pPr lvl="3"/>
            <a:r>
              <a:rPr lang="en-US" sz="2000" dirty="0"/>
              <a:t>“I am currently in F-1 student status, and have applied/will apply for one year of work authorization requested to begin on [date]. I expect to receive my EAD card/submit my application in approximately [x] months. I should be available to start on [date].” </a:t>
            </a:r>
          </a:p>
          <a:p>
            <a:pPr lvl="2"/>
            <a:r>
              <a:rPr lang="en-US" sz="2000" dirty="0"/>
              <a:t>Many employers will ask about how long you envision being in the position/with their company. That is another opportunity to explain your situation…</a:t>
            </a:r>
          </a:p>
          <a:p>
            <a:pPr lvl="3"/>
            <a:r>
              <a:rPr lang="en-US" sz="2000" dirty="0"/>
              <a:t>“My current status can provide one/three years of work authorization following degree completion. To remain employed in the U.S./at your company after that, I anticipate I would require employer work authorization sponsorship.” </a:t>
            </a:r>
          </a:p>
          <a:p>
            <a:endParaRPr lang="en-US" dirty="0"/>
          </a:p>
        </p:txBody>
      </p:sp>
    </p:spTree>
    <p:extLst>
      <p:ext uri="{BB962C8B-B14F-4D97-AF65-F5344CB8AC3E}">
        <p14:creationId xmlns:p14="http://schemas.microsoft.com/office/powerpoint/2010/main" val="4025366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1726</TotalTime>
  <Words>3227</Words>
  <Application>Microsoft Office PowerPoint</Application>
  <PresentationFormat>Widescreen</PresentationFormat>
  <Paragraphs>151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Wingdings</vt:lpstr>
      <vt:lpstr>Wingdings 3</vt:lpstr>
      <vt:lpstr>Ion</vt:lpstr>
      <vt:lpstr>I’m Graduating! Now, what?</vt:lpstr>
      <vt:lpstr>International Services (ISO) </vt:lpstr>
      <vt:lpstr>When should I…</vt:lpstr>
      <vt:lpstr>How do I answer…</vt:lpstr>
      <vt:lpstr>How do I answer…(cont’d)</vt:lpstr>
      <vt:lpstr>How do I answer… (cont’d)</vt:lpstr>
      <vt:lpstr>How do I answer… (cont’d)</vt:lpstr>
      <vt:lpstr>How do I answer…(cont’d)</vt:lpstr>
      <vt:lpstr>How do I answer…(cont’d)</vt:lpstr>
      <vt:lpstr>I got an offer! Is it a good one? </vt:lpstr>
      <vt:lpstr>I got an offer! Is it a good one? </vt:lpstr>
      <vt:lpstr>I got an offer! Can I live on that? </vt:lpstr>
      <vt:lpstr>I accepted the job! All this paperwork…</vt:lpstr>
      <vt:lpstr>I accepted the job! All this paperwork… (cont’d)</vt:lpstr>
      <vt:lpstr>My OPT/STEM OPT is running out! What options do I have?</vt:lpstr>
      <vt:lpstr>My OPT/STEM OPT is running out! What should I do and when? </vt:lpstr>
      <vt:lpstr>My OPT/STEM OPT is running out! What should I do and when? (cont’d) </vt:lpstr>
      <vt:lpstr>Submitted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Student Orientation</dc:title>
  <dc:creator>Tate, Kristal D.</dc:creator>
  <cp:lastModifiedBy>Allen, Remy</cp:lastModifiedBy>
  <cp:revision>79</cp:revision>
  <dcterms:created xsi:type="dcterms:W3CDTF">2016-03-16T19:50:06Z</dcterms:created>
  <dcterms:modified xsi:type="dcterms:W3CDTF">2023-01-30T14:23:04Z</dcterms:modified>
</cp:coreProperties>
</file>